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2"/>
  </p:notesMasterIdLst>
  <p:sldIdLst>
    <p:sldId id="590" r:id="rId2"/>
    <p:sldId id="474" r:id="rId3"/>
    <p:sldId id="591" r:id="rId4"/>
    <p:sldId id="592" r:id="rId5"/>
    <p:sldId id="594" r:id="rId6"/>
    <p:sldId id="595" r:id="rId7"/>
    <p:sldId id="596" r:id="rId8"/>
    <p:sldId id="598" r:id="rId9"/>
    <p:sldId id="599" r:id="rId10"/>
    <p:sldId id="600" r:id="rId11"/>
    <p:sldId id="601" r:id="rId12"/>
    <p:sldId id="602" r:id="rId13"/>
    <p:sldId id="603" r:id="rId14"/>
    <p:sldId id="605" r:id="rId15"/>
    <p:sldId id="604" r:id="rId16"/>
    <p:sldId id="606" r:id="rId17"/>
    <p:sldId id="610" r:id="rId18"/>
    <p:sldId id="611" r:id="rId19"/>
    <p:sldId id="612" r:id="rId20"/>
    <p:sldId id="613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DF2E7"/>
    <a:srgbClr val="F0F5FA"/>
    <a:srgbClr val="F5F8EE"/>
    <a:srgbClr val="FEF9F4"/>
    <a:srgbClr val="F9EEED"/>
    <a:srgbClr val="000000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1" autoAdjust="0"/>
    <p:restoredTop sz="94025" autoAdjust="0"/>
  </p:normalViewPr>
  <p:slideViewPr>
    <p:cSldViewPr>
      <p:cViewPr varScale="1">
        <p:scale>
          <a:sx n="112" d="100"/>
          <a:sy n="112" d="100"/>
        </p:scale>
        <p:origin x="1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6641E49-FAAC-451D-9F2D-120B6B2BCC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78B5D42-4DD8-41E2-9ED8-C357589B9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C4B321-EF83-4782-84CF-BBEE4317B225}" type="datetimeFigureOut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E00506F-F0B8-4BE0-AF9B-65684003E7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969E2D2-90AE-48CF-A5B4-E6092B090C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22D2158-FE0A-4BC0-98B5-F5DCAAE17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ABA1BD-3335-424D-BC7A-4E0D1E84F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685F-50EC-48BD-BACA-3D5BA92541E0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1477-3E73-4BEF-AD1E-A46A5F353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5997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2FFC-CA92-4616-9B63-F24646E0CCDF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071D-9333-4E14-A308-4FB1DA9B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04807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72E9-1C0F-4E1D-A182-4EE81416D44F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C71-722B-47D2-A2D7-865EA6C2C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09483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D5A3-6FD7-45BB-AD56-610886B3F0EE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E2E-ADA6-4CB1-8E5F-D9BDEB18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09781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BF9E-6AD7-4123-AF00-1DC1AF5C1B10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B935-0D7D-4712-B78F-51EF605F8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68812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8FDC-CD7E-47E4-85CE-C4EDFD2CABDC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7385-BD49-4B0B-A1F0-AD8B66E2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5864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77C5-066E-4A5C-B011-63DF9C5DD6A6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DC9-0A84-464A-8A7B-9F4A675E9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0583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000A-FEC9-48B6-B113-4F4149419FBC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EA43-A95B-4F2D-ADE0-7284C0854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7145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65A2-0223-437A-8E2F-C14FD239D6AA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DCD9-2E52-4835-B29E-4F1E95FB8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25349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FB13-56C2-4516-9671-84E61B8DF096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390B-E9A7-405F-AAD9-5EB6E3C07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48540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035D-6D93-44F9-9CBF-91CE54ACED5F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AEB3-8B16-4B29-9D14-7A12A2218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9850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D1B15A-26CD-4FA9-838D-FFA78C7DA90E}" type="datetime1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B80547-CCF9-4E9B-9769-2FCC62EF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-30236" y="-68360"/>
            <a:ext cx="12217400" cy="69213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7E3A7-635D-46EB-AFB7-07CA77D2A1D7}"/>
              </a:ext>
            </a:extLst>
          </p:cNvPr>
          <p:cNvSpPr txBox="1"/>
          <p:nvPr/>
        </p:nvSpPr>
        <p:spPr>
          <a:xfrm>
            <a:off x="-33138" y="-73338"/>
            <a:ext cx="12258275" cy="690496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6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</p:txBody>
      </p:sp>
      <p:sp>
        <p:nvSpPr>
          <p:cNvPr id="4" name="Овал 3"/>
          <p:cNvSpPr/>
          <p:nvPr/>
        </p:nvSpPr>
        <p:spPr>
          <a:xfrm>
            <a:off x="10771087" y="285308"/>
            <a:ext cx="1157561" cy="1157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Picture 12" descr="КПП Училища"/>
          <p:cNvSpPr>
            <a:spLocks noChangeAspect="1" noChangeArrowheads="1"/>
          </p:cNvSpPr>
          <p:nvPr/>
        </p:nvSpPr>
        <p:spPr bwMode="auto">
          <a:xfrm>
            <a:off x="152400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04380996-92EB-4B89-8B2B-E698A79B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785"/>
            <a:ext cx="9144000" cy="1811600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62C9AD6-0250-4FC1-B9B5-8A1AC2B6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1925152"/>
            <a:ext cx="7344816" cy="20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algn="ctr" defTabSz="762000">
              <a:tabLst>
                <a:tab pos="2098675" algn="l"/>
              </a:tabLst>
            </a:pPr>
            <a:r>
              <a:rPr lang="ru-RU" altLang="ru-RU" dirty="0">
                <a:solidFill>
                  <a:schemeClr val="bg1"/>
                </a:solidFill>
              </a:rPr>
              <a:t>Требования к студентам  для обучения в военном учебном центре по программам подготовки сержантов, солдат запаса</a:t>
            </a: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5827523" y="395060"/>
            <a:ext cx="4741537" cy="10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algn="r" defTabSz="762000">
              <a:tabLst>
                <a:tab pos="2098675" algn="l"/>
              </a:tabLst>
            </a:pPr>
            <a:r>
              <a:rPr lang="ru-RU" altLang="ru-RU" sz="2000" dirty="0">
                <a:solidFill>
                  <a:schemeClr val="bg1"/>
                </a:solidFill>
              </a:rPr>
              <a:t>ФГБОУ ВО ДАЛЬНЕВОСТОЧНЫЙ ГОСУДАРСТВЕННЫЙ АГРАРНЫЙ УНИВЕРСИТЕТ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87" y="285308"/>
            <a:ext cx="1157561" cy="11575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14" y="3201040"/>
            <a:ext cx="5993985" cy="37392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69615" y="550297"/>
            <a:ext cx="3019719" cy="7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defTabSz="762000">
              <a:tabLst>
                <a:tab pos="2098675" algn="l"/>
              </a:tabLst>
            </a:pPr>
            <a:r>
              <a:rPr lang="ru-RU" sz="2000" dirty="0">
                <a:solidFill>
                  <a:schemeClr val="bg1"/>
                </a:solidFill>
              </a:rPr>
              <a:t>ВОЕННЫЙ </a:t>
            </a:r>
          </a:p>
          <a:p>
            <a:pPr defTabSz="762000">
              <a:tabLst>
                <a:tab pos="2098675" algn="l"/>
              </a:tabLst>
            </a:pPr>
            <a:r>
              <a:rPr lang="ru-RU" sz="2000" dirty="0">
                <a:solidFill>
                  <a:schemeClr val="bg1"/>
                </a:solidFill>
              </a:rPr>
              <a:t>УЧЕБНЫЙ ЦЕНТР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934"/>
            <a:ext cx="12192000" cy="704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200707" cy="14989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10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280519" y="1195331"/>
            <a:ext cx="7558953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диагностических исследований </a:t>
            </a:r>
          </a:p>
          <a:p>
            <a:pPr indent="0"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772816"/>
            <a:ext cx="11593288" cy="4680520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После подачи заявлений кандидату необходимо </a:t>
            </a:r>
            <a:r>
              <a:rPr lang="ru-RU" sz="2200" b="1" dirty="0">
                <a:solidFill>
                  <a:srgbClr val="FF0000"/>
                </a:solidFill>
                <a:ea typeface="Times New Roman"/>
              </a:rPr>
              <a:t>с</a:t>
            </a:r>
            <a:r>
              <a:rPr lang="ru-RU" sz="2200" b="1" dirty="0">
                <a:solidFill>
                  <a:srgbClr val="FF0000"/>
                </a:solidFill>
                <a:ea typeface="Calibri"/>
              </a:rPr>
              <a:t>амостоятельно пройти</a:t>
            </a:r>
            <a:r>
              <a:rPr lang="ru-RU" sz="2200" dirty="0">
                <a:solidFill>
                  <a:srgbClr val="FF0000"/>
                </a:solidFill>
                <a:ea typeface="Calibri"/>
              </a:rPr>
              <a:t> </a:t>
            </a:r>
            <a:br>
              <a:rPr lang="ru-RU" sz="2200" dirty="0">
                <a:solidFill>
                  <a:srgbClr val="FF0000"/>
                </a:solidFill>
                <a:ea typeface="Calibri"/>
              </a:rPr>
            </a:br>
            <a:r>
              <a:rPr lang="ru-RU" sz="2200" b="1" dirty="0">
                <a:solidFill>
                  <a:srgbClr val="FF0000"/>
                </a:solidFill>
                <a:ea typeface="Calibri"/>
              </a:rPr>
              <a:t>в медицинских организациях государственной и муниципальной систем здравоохранения 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(в поликлинике по регистрации места жительства)</a:t>
            </a:r>
            <a:r>
              <a:rPr lang="ru-RU" sz="22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предварительные обязательные </a:t>
            </a:r>
            <a:r>
              <a:rPr lang="ru-RU" sz="2200" b="1" dirty="0">
                <a:solidFill>
                  <a:srgbClr val="FF0000"/>
                </a:solidFill>
                <a:ea typeface="Calibri"/>
              </a:rPr>
              <a:t>диагностические  исследования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: 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FF0000"/>
                </a:solidFill>
                <a:ea typeface="Times New Roman"/>
              </a:rPr>
              <a:t>  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- флюорография легких в 2 проекциях (если ранее делалась, действительна </a:t>
            </a:r>
            <a:br>
              <a:rPr lang="ru-RU" sz="2200" dirty="0">
                <a:solidFill>
                  <a:srgbClr val="000000"/>
                </a:solidFill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Times New Roman"/>
              </a:rPr>
              <a:t>в течении 1 года) с обязательным представлением при освидетельствовании </a:t>
            </a:r>
            <a:br>
              <a:rPr lang="ru-RU" sz="2200" dirty="0">
                <a:solidFill>
                  <a:srgbClr val="000000"/>
                </a:solidFill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Times New Roman"/>
              </a:rPr>
              <a:t>в военном комиссариате муниципального образования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флюорограммы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на пленке;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общий (клинический) анализ крови;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общий анализ мочи;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электрокардиография в покое;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исследование крови на антитела к вирусу иммунодефицита человека, маркеры гепатита "B" и "C";</a:t>
            </a:r>
            <a:endParaRPr lang="ru-RU" sz="22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200" kern="50" dirty="0">
                <a:solidFill>
                  <a:srgbClr val="000000"/>
                </a:solidFill>
                <a:ea typeface="Andale Sans UI"/>
              </a:rPr>
              <a:t>    - справка из психоневрологического диспансера;</a:t>
            </a:r>
            <a:endParaRPr lang="ru-RU" sz="22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200" kern="50" dirty="0">
                <a:solidFill>
                  <a:srgbClr val="000000"/>
                </a:solidFill>
                <a:ea typeface="Andale Sans UI"/>
              </a:rPr>
              <a:t>    - справка из наркологического диспансера.</a:t>
            </a:r>
            <a:endParaRPr lang="ru-RU" sz="22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7018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11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189691"/>
            <a:ext cx="11593288" cy="1807261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dirty="0"/>
              <a:t>Выдача кандидатам направлений и бланков карт медицинского освидетельствования </a:t>
            </a:r>
            <a:br>
              <a:rPr lang="ru-RU" sz="2000" dirty="0"/>
            </a:br>
            <a:r>
              <a:rPr lang="ru-RU" sz="2000" dirty="0"/>
              <a:t>в военный комиссариат проводится в Военном учебном центре </a:t>
            </a:r>
            <a:r>
              <a:rPr lang="ru-RU" sz="2000" dirty="0">
                <a:ea typeface="Calibri" panose="020F0502020204030204" pitchFamily="34" charset="0"/>
              </a:rPr>
              <a:t>2 этаж основного здания </a:t>
            </a:r>
            <a:br>
              <a:rPr lang="ru-RU" sz="2000" dirty="0">
                <a:ea typeface="Calibri" panose="020F0502020204030204" pitchFamily="34" charset="0"/>
              </a:rPr>
            </a:br>
            <a:r>
              <a:rPr lang="ru-RU" sz="2000" dirty="0">
                <a:ea typeface="Calibri" panose="020F0502020204030204" pitchFamily="34" charset="0"/>
              </a:rPr>
              <a:t>ВУЦ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кабинет № 204 </a:t>
            </a:r>
            <a:r>
              <a:rPr lang="ru-RU" sz="2000" dirty="0"/>
              <a:t>(учебная часть). </a:t>
            </a:r>
          </a:p>
          <a:p>
            <a:r>
              <a:rPr lang="ru-RU" sz="2000" dirty="0">
                <a:solidFill>
                  <a:srgbClr val="0033CC"/>
                </a:solidFill>
              </a:rPr>
              <a:t>При получении направления кандидат должен иметь с собой результаты диагностических исследований полученных в медицинских организациях государственной и муниципальной систем здравоохранения (в поликлинике по регистрации места жительства)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9356" y="3506822"/>
            <a:ext cx="11593288" cy="3306554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 прохождении медицинского освидетельствования военно-врачебной комиссией, кандидаты представляют в военный комиссариат:</a:t>
            </a:r>
          </a:p>
          <a:p>
            <a:r>
              <a:rPr lang="ru-RU" sz="2000" dirty="0"/>
              <a:t>- направление в военный комиссариат;</a:t>
            </a:r>
          </a:p>
          <a:p>
            <a:r>
              <a:rPr lang="ru-RU" sz="2000" dirty="0"/>
              <a:t>- паспорт гражданина Российской Федерации;</a:t>
            </a:r>
          </a:p>
          <a:p>
            <a:r>
              <a:rPr lang="ru-RU" sz="2000" dirty="0">
                <a:solidFill>
                  <a:srgbClr val="181818"/>
                </a:solidFill>
                <a:ea typeface="Times New Roman"/>
                <a:cs typeface="Times New Roman"/>
              </a:rPr>
              <a:t>- удостоверение гражданина, подлежащего призыву на военную службу (приписное  свидетельств);</a:t>
            </a:r>
            <a:endParaRPr lang="ru-RU" sz="2000" dirty="0"/>
          </a:p>
          <a:p>
            <a:r>
              <a:rPr lang="ru-RU" sz="2000" dirty="0"/>
              <a:t>- справки и результаты анализов полученных при самостоятельном прохождении в медицинских организациях государственной и муниципальной систем здравоохранения (в поликлинике по регистрации места жительства) предварительных обязательных диагностических  исследований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- характеристику из университета (выдается вместе с направлением в ВУЦ) 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168828" y="764704"/>
            <a:ext cx="7782335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направлений в военный комиссариат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51483" y="3068960"/>
            <a:ext cx="921702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предоставляемые в военный комиссариат </a:t>
            </a:r>
          </a:p>
        </p:txBody>
      </p:sp>
    </p:spTree>
    <p:extLst>
      <p:ext uri="{BB962C8B-B14F-4D97-AF65-F5344CB8AC3E}">
        <p14:creationId xmlns:p14="http://schemas.microsoft.com/office/powerpoint/2010/main" val="16997969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12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92962" y="1268760"/>
            <a:ext cx="10606076" cy="5184576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ru-RU" sz="2400" b="1" dirty="0"/>
              <a:t> </a:t>
            </a:r>
          </a:p>
          <a:p>
            <a:pPr algn="ctr"/>
            <a:r>
              <a:rPr lang="ru-RU" sz="2400" b="1" dirty="0"/>
              <a:t>Кандидаты,</a:t>
            </a:r>
            <a:r>
              <a:rPr lang="ru-RU" sz="2400" b="1" dirty="0">
                <a:solidFill>
                  <a:srgbClr val="FF0000"/>
                </a:solidFill>
              </a:rPr>
              <a:t> УКЛОНИВШИЕСЯ </a:t>
            </a:r>
            <a:r>
              <a:rPr lang="ru-RU" sz="2400" b="1" dirty="0"/>
              <a:t>от медицинского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 освидетельствования и (или) профессионального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 психологического отбора или </a:t>
            </a:r>
            <a:r>
              <a:rPr lang="ru-RU" sz="2400" b="1" dirty="0">
                <a:solidFill>
                  <a:srgbClr val="0033CC"/>
                </a:solidFill>
              </a:rPr>
              <a:t>признанные</a:t>
            </a:r>
            <a:r>
              <a:rPr lang="ru-RU" sz="2400" b="1" dirty="0"/>
              <a:t> по их результатам </a:t>
            </a:r>
            <a:br>
              <a:rPr lang="ru-RU" sz="2400" b="1" dirty="0"/>
            </a:br>
            <a:endParaRPr lang="ru-RU" sz="2400" b="1" dirty="0"/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не годными к военной службе</a:t>
            </a:r>
            <a:r>
              <a:rPr lang="ru-RU" sz="2400" b="1" dirty="0">
                <a:solidFill>
                  <a:srgbClr val="0000CC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а также </a:t>
            </a:r>
            <a:r>
              <a:rPr lang="ru-RU" sz="2400" b="1" dirty="0">
                <a:solidFill>
                  <a:srgbClr val="0033CC"/>
                </a:solidFill>
              </a:rPr>
              <a:t>своевременно</a:t>
            </a: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не представившие результаты медицинского</a:t>
            </a: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освидетельствования и профессионального психологического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отбора</a:t>
            </a:r>
            <a:r>
              <a:rPr lang="ru-RU" sz="2400" b="1" dirty="0">
                <a:solidFill>
                  <a:srgbClr val="0000CC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 конкурсному отбору НЕ ДОПУСКАЮТСЯ.</a:t>
            </a: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9249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13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62183" y="1012728"/>
            <a:ext cx="806763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Конкурсный отбор проводится в целях изучения: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3352" y="1484784"/>
            <a:ext cx="11593288" cy="201622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dirty="0"/>
              <a:t> - результатов предварительного отбора кандидатов;</a:t>
            </a:r>
          </a:p>
          <a:p>
            <a:r>
              <a:rPr lang="ru-RU" sz="2000" dirty="0"/>
              <a:t>- текущей успеваемости кандидатов;</a:t>
            </a:r>
          </a:p>
          <a:p>
            <a:r>
              <a:rPr lang="ru-RU" sz="2000" dirty="0"/>
              <a:t>- оценки уровня физической подготовленности;</a:t>
            </a:r>
          </a:p>
          <a:p>
            <a:r>
              <a:rPr lang="ru-RU" sz="2000" dirty="0"/>
              <a:t>- степени мотивации к военной службе.</a:t>
            </a:r>
          </a:p>
          <a:p>
            <a:endParaRPr lang="ru-RU" sz="800" dirty="0"/>
          </a:p>
          <a:p>
            <a:r>
              <a:rPr lang="ru-RU" sz="2000" b="1" dirty="0">
                <a:solidFill>
                  <a:srgbClr val="FF0000"/>
                </a:solidFill>
              </a:rPr>
              <a:t>По результатам основного отбора принимается решение о допуске кандидатов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 военной подготовке в Военном учебном центре. 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263352" y="3717032"/>
            <a:ext cx="11593288" cy="288032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 при изучении результатов предварительного отбора, в первую очередь, рассматриваются для допуска к военной подготовке кандидаты: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1. Имеющие состояние здоровья, соответствующее категориям: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годен к военной службе;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годен к военной службе с незначительными ограничениями.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Имеющие заключение о профессиональной пригодности: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- «рекомендуются в первую очередь - первая категория»;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- «рекомендуются - вторая категория».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74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14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3261" y="1112061"/>
            <a:ext cx="89993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Порядок оценки уровня физической подготовленности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4437"/>
            <a:ext cx="11354691" cy="4932916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33CC"/>
                </a:solidFill>
              </a:rPr>
              <a:t>Проверка и оценка уровня физической подготовленности проводится </a:t>
            </a:r>
            <a:br>
              <a:rPr lang="ru-RU" sz="2200" b="1" dirty="0">
                <a:solidFill>
                  <a:srgbClr val="0033CC"/>
                </a:solidFill>
              </a:rPr>
            </a:br>
            <a:r>
              <a:rPr lang="ru-RU" sz="2200" b="1" dirty="0">
                <a:solidFill>
                  <a:srgbClr val="0033CC"/>
                </a:solidFill>
              </a:rPr>
              <a:t>по нормативам характеризующими развитие основных физических качеств:</a:t>
            </a:r>
          </a:p>
          <a:p>
            <a:r>
              <a:rPr lang="ru-RU" sz="2200" dirty="0"/>
              <a:t>- </a:t>
            </a:r>
            <a:r>
              <a:rPr lang="ru-RU" sz="2200" b="1" dirty="0"/>
              <a:t>сила</a:t>
            </a:r>
            <a:r>
              <a:rPr lang="ru-RU" sz="2200" dirty="0"/>
              <a:t> – подтягивание на перекладине;</a:t>
            </a:r>
            <a:r>
              <a:rPr lang="en-US" sz="2200" dirty="0"/>
              <a:t> </a:t>
            </a:r>
            <a:r>
              <a:rPr lang="ru-RU" sz="2200" dirty="0"/>
              <a:t>или подъем переворотом, или подъем силой на перекладине, или рывок гири</a:t>
            </a:r>
          </a:p>
          <a:p>
            <a:r>
              <a:rPr lang="ru-RU" sz="2200" dirty="0"/>
              <a:t>- </a:t>
            </a:r>
            <a:r>
              <a:rPr lang="ru-RU" sz="2200" b="1" dirty="0"/>
              <a:t>быстрота</a:t>
            </a:r>
            <a:r>
              <a:rPr lang="ru-RU" sz="2200" dirty="0"/>
              <a:t> – бег на 100 м. ; или бег на 60 м.</a:t>
            </a:r>
            <a:r>
              <a:rPr lang="en-US" sz="2200" dirty="0"/>
              <a:t>;</a:t>
            </a:r>
            <a:r>
              <a:rPr lang="ru-RU" sz="2200" dirty="0"/>
              <a:t> или челночный бег 10х10 м.</a:t>
            </a:r>
          </a:p>
          <a:p>
            <a:r>
              <a:rPr lang="ru-RU" sz="2200" dirty="0"/>
              <a:t>- </a:t>
            </a:r>
            <a:r>
              <a:rPr lang="ru-RU" sz="2200" b="1" dirty="0"/>
              <a:t>выносливость</a:t>
            </a:r>
            <a:r>
              <a:rPr lang="ru-RU" sz="2200" dirty="0"/>
              <a:t> – бег на 1 км.</a:t>
            </a:r>
            <a:r>
              <a:rPr lang="en-US" sz="2200" dirty="0"/>
              <a:t>;</a:t>
            </a:r>
            <a:r>
              <a:rPr lang="ru-RU" sz="2200" dirty="0"/>
              <a:t> или бег на</a:t>
            </a:r>
            <a:r>
              <a:rPr lang="en-US" sz="2200" dirty="0"/>
              <a:t> </a:t>
            </a:r>
            <a:r>
              <a:rPr lang="ru-RU" sz="2200" dirty="0"/>
              <a:t>3 км. 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Нормативы соответствуют нормам по физической подготовке для кандидатов, поступающих в военные образовательные учреждения высшего образования </a:t>
            </a:r>
            <a:r>
              <a:rPr lang="ru-RU" sz="2200" dirty="0">
                <a:solidFill>
                  <a:srgbClr val="FF0000"/>
                </a:solidFill>
              </a:rPr>
              <a:t>(наставление по физической подготовке в Вооруженных силах Российской Федерации, утвержденное приказом Министра обороны Российской Федерации от 20 апреля 2023 г. № 230). </a:t>
            </a:r>
          </a:p>
          <a:p>
            <a:r>
              <a:rPr lang="ru-RU" sz="2200" dirty="0"/>
              <a:t>Нормативы и порядок оценки по 100 бальной системе указаны </a:t>
            </a:r>
            <a:br>
              <a:rPr lang="ru-RU" sz="2200" dirty="0"/>
            </a:br>
            <a:r>
              <a:rPr lang="ru-RU" sz="2200" dirty="0"/>
              <a:t>в соответствующем приложении Положения о конкурсном отборе, которое опубликовано на </a:t>
            </a:r>
            <a:r>
              <a:rPr lang="ru-RU" sz="2200" dirty="0">
                <a:solidFill>
                  <a:srgbClr val="0033CC"/>
                </a:solidFill>
              </a:rPr>
              <a:t>сайте Военного учебного центра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b="1" u="sng" dirty="0" err="1">
                <a:solidFill>
                  <a:srgbClr val="0033CC"/>
                </a:solidFill>
              </a:rPr>
              <a:t>dalgau</a:t>
            </a:r>
            <a:r>
              <a:rPr lang="ru-RU" sz="2200" b="1" u="sng" dirty="0">
                <a:solidFill>
                  <a:srgbClr val="0033CC"/>
                </a:solidFill>
              </a:rPr>
              <a:t>.</a:t>
            </a:r>
            <a:r>
              <a:rPr lang="en-US" sz="2200" b="1" u="sng" dirty="0" err="1">
                <a:solidFill>
                  <a:srgbClr val="0033CC"/>
                </a:solidFill>
              </a:rPr>
              <a:t>ru</a:t>
            </a:r>
            <a:r>
              <a:rPr lang="en-US" sz="2200" b="1" u="sng" dirty="0">
                <a:solidFill>
                  <a:srgbClr val="0033CC"/>
                </a:solidFill>
              </a:rPr>
              <a:t>/</a:t>
            </a:r>
            <a:r>
              <a:rPr lang="en-US" sz="2200" b="1" u="sng" dirty="0" err="1">
                <a:solidFill>
                  <a:srgbClr val="0033CC"/>
                </a:solidFill>
              </a:rPr>
              <a:t>vuc</a:t>
            </a:r>
            <a:r>
              <a:rPr lang="en-US" sz="2200" b="1" u="sng" dirty="0">
                <a:solidFill>
                  <a:srgbClr val="0033CC"/>
                </a:solidFill>
              </a:rPr>
              <a:t>/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ru-RU" sz="2200" dirty="0"/>
              <a:t>в разделе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0033CC"/>
                </a:solidFill>
              </a:rPr>
              <a:t>Поступающим в ВУЦ.</a:t>
            </a:r>
          </a:p>
        </p:txBody>
      </p:sp>
    </p:spTree>
    <p:extLst>
      <p:ext uri="{BB962C8B-B14F-4D97-AF65-F5344CB8AC3E}">
        <p14:creationId xmlns:p14="http://schemas.microsoft.com/office/powerpoint/2010/main" val="271670238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15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25584" y="1140753"/>
            <a:ext cx="911798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оценки кандидатов в ходе конкурсного отбора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5647"/>
            <a:ext cx="11354691" cy="478889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355600">
              <a:spcBef>
                <a:spcPts val="0"/>
              </a:spcBef>
            </a:pPr>
            <a:r>
              <a:rPr lang="ru-RU" sz="2300" dirty="0"/>
              <a:t>В целях объективного отбора граждан, для обучения в Военном учебном центре, Положением о конкурсном отборе </a:t>
            </a:r>
            <a:r>
              <a:rPr lang="ru-RU" sz="2300" b="1" dirty="0">
                <a:solidFill>
                  <a:srgbClr val="FF0000"/>
                </a:solidFill>
              </a:rPr>
              <a:t>введена система баллов </a:t>
            </a:r>
            <a:br>
              <a:rPr lang="ru-RU" sz="2300" b="1" dirty="0">
                <a:solidFill>
                  <a:srgbClr val="FF0000"/>
                </a:solidFill>
              </a:rPr>
            </a:br>
            <a:r>
              <a:rPr lang="ru-RU" sz="2300" dirty="0"/>
              <a:t>по результатам отбора. </a:t>
            </a:r>
          </a:p>
          <a:p>
            <a:pPr indent="355600">
              <a:spcBef>
                <a:spcPts val="0"/>
              </a:spcBef>
            </a:pPr>
            <a:r>
              <a:rPr lang="ru-RU" sz="2300" b="1" dirty="0">
                <a:solidFill>
                  <a:srgbClr val="0033CC"/>
                </a:solidFill>
              </a:rPr>
              <a:t>Сумма баллов формируется из</a:t>
            </a:r>
            <a:r>
              <a:rPr lang="ru-RU" sz="2300" dirty="0"/>
              <a:t>:</a:t>
            </a:r>
          </a:p>
          <a:p>
            <a:pPr indent="355600">
              <a:spcBef>
                <a:spcPts val="0"/>
              </a:spcBef>
            </a:pPr>
            <a:r>
              <a:rPr lang="ru-RU" sz="2300" dirty="0"/>
              <a:t>- </a:t>
            </a:r>
            <a:r>
              <a:rPr lang="ru-RU" sz="2300" dirty="0">
                <a:solidFill>
                  <a:srgbClr val="0033CC"/>
                </a:solidFill>
              </a:rPr>
              <a:t>баллов полученных при проверке уровня физической подготовленности </a:t>
            </a:r>
            <a:r>
              <a:rPr lang="ru-RU" sz="2300" dirty="0"/>
              <a:t>кандидатов;</a:t>
            </a:r>
          </a:p>
          <a:p>
            <a:pPr indent="355600">
              <a:spcBef>
                <a:spcPts val="0"/>
              </a:spcBef>
            </a:pPr>
            <a:r>
              <a:rPr lang="ru-RU" sz="2300" dirty="0"/>
              <a:t>- </a:t>
            </a:r>
            <a:r>
              <a:rPr lang="ru-RU" sz="2300" dirty="0">
                <a:solidFill>
                  <a:srgbClr val="0033CC"/>
                </a:solidFill>
              </a:rPr>
              <a:t>уровня образовательной подготовки </a:t>
            </a:r>
            <a:r>
              <a:rPr lang="ru-RU" sz="2300" dirty="0"/>
              <a:t>кандидатов, который  определяется </a:t>
            </a:r>
            <a:br>
              <a:rPr lang="ru-RU" sz="2300" dirty="0"/>
            </a:br>
            <a:r>
              <a:rPr lang="ru-RU" sz="2300" dirty="0"/>
              <a:t>по итоговым оценкам (средний бал по зачетной книжке за 1 и 2 семестры обучения)</a:t>
            </a:r>
            <a:endParaRPr lang="ru-RU" sz="2300" i="1" u="sng" dirty="0">
              <a:solidFill>
                <a:srgbClr val="00B050"/>
              </a:solidFill>
            </a:endParaRPr>
          </a:p>
          <a:p>
            <a:pPr indent="355600">
              <a:spcBef>
                <a:spcPts val="0"/>
              </a:spcBef>
            </a:pPr>
            <a:r>
              <a:rPr lang="ru-RU" sz="2300" b="1" dirty="0">
                <a:solidFill>
                  <a:srgbClr val="FF0000"/>
                </a:solidFill>
              </a:rPr>
              <a:t>В обязательном порядке учитывается </a:t>
            </a:r>
            <a:r>
              <a:rPr lang="ru-RU" sz="2300" dirty="0"/>
              <a:t>состояние здоровья и категория профессиональной пригодности кандидата. </a:t>
            </a:r>
          </a:p>
          <a:p>
            <a:pPr indent="355600">
              <a:spcBef>
                <a:spcPts val="0"/>
              </a:spcBef>
            </a:pPr>
            <a:r>
              <a:rPr lang="ru-RU" sz="2300" b="1" dirty="0">
                <a:solidFill>
                  <a:srgbClr val="FF0000"/>
                </a:solidFill>
              </a:rPr>
              <a:t>Результаты основного отбора заносятся в протоколы </a:t>
            </a:r>
            <a:r>
              <a:rPr lang="ru-RU" sz="2300" dirty="0"/>
              <a:t>результатов конкурсного отбора, отдельно по каждой военно-учетной специальности </a:t>
            </a:r>
            <a:br>
              <a:rPr lang="ru-RU" sz="2300" dirty="0"/>
            </a:br>
            <a:r>
              <a:rPr lang="ru-RU" sz="2300" dirty="0"/>
              <a:t>с формированием рейтинга.  </a:t>
            </a:r>
          </a:p>
        </p:txBody>
      </p:sp>
    </p:spTree>
    <p:extLst>
      <p:ext uri="{BB962C8B-B14F-4D97-AF65-F5344CB8AC3E}">
        <p14:creationId xmlns:p14="http://schemas.microsoft.com/office/powerpoint/2010/main" val="7228849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16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74562" y="1124744"/>
            <a:ext cx="8456741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выносит следующие решения: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5647"/>
            <a:ext cx="11354691" cy="478889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300" dirty="0"/>
              <a:t>- </a:t>
            </a:r>
            <a:r>
              <a:rPr lang="ru-RU" sz="2300" b="1" dirty="0">
                <a:solidFill>
                  <a:srgbClr val="FF0000"/>
                </a:solidFill>
              </a:rPr>
              <a:t>«допустить» </a:t>
            </a:r>
            <a:r>
              <a:rPr lang="ru-RU" sz="2300" dirty="0"/>
              <a:t>- для кандидатов, успешно прошедших конкурсный отбор и не имеющих ограничений по состоянию здоровья, имеющие заключение о профессиональной пригодности </a:t>
            </a:r>
            <a:r>
              <a:rPr lang="ru-RU" sz="2300" b="1" dirty="0">
                <a:solidFill>
                  <a:srgbClr val="00B050"/>
                </a:solidFill>
              </a:rPr>
              <a:t>«рекомендуются в первую очередь - первая категория»</a:t>
            </a:r>
            <a:r>
              <a:rPr lang="ru-RU" sz="2300" dirty="0"/>
              <a:t>, </a:t>
            </a:r>
            <a:r>
              <a:rPr lang="ru-RU" sz="2300" b="1" dirty="0">
                <a:solidFill>
                  <a:srgbClr val="00B050"/>
                </a:solidFill>
              </a:rPr>
              <a:t>«рекомендуются - вторая категория»</a:t>
            </a:r>
            <a:r>
              <a:rPr lang="ru-RU" sz="2300" dirty="0"/>
              <a:t>, согласно рейтингу;</a:t>
            </a:r>
          </a:p>
          <a:p>
            <a:pPr indent="0"/>
            <a:r>
              <a:rPr lang="ru-RU" sz="2300" dirty="0"/>
              <a:t>     Кандидаты </a:t>
            </a:r>
            <a:r>
              <a:rPr lang="ru-RU" sz="2300" b="1" dirty="0"/>
              <a:t>«третьей категории» </a:t>
            </a:r>
            <a:r>
              <a:rPr lang="ru-RU" sz="2300" dirty="0"/>
              <a:t>профессиональной пригодности рассматриваются к допуску к военной подготовке в Военном учебном центре Университета после кандидатов, отнесенных к «первой и второй категории» профессиональной пригодности и при недостатке данных кандидатов, согласно рейтинга;</a:t>
            </a:r>
          </a:p>
          <a:p>
            <a:r>
              <a:rPr lang="ru-RU" sz="2300" dirty="0"/>
              <a:t>- </a:t>
            </a:r>
            <a:r>
              <a:rPr lang="ru-RU" sz="2300" b="1" dirty="0">
                <a:solidFill>
                  <a:srgbClr val="0033CC"/>
                </a:solidFill>
              </a:rPr>
              <a:t>«отказать»</a:t>
            </a:r>
            <a:r>
              <a:rPr lang="ru-RU" sz="2300" dirty="0">
                <a:solidFill>
                  <a:srgbClr val="0033CC"/>
                </a:solidFill>
              </a:rPr>
              <a:t> </a:t>
            </a:r>
            <a:r>
              <a:rPr lang="ru-RU" sz="2300" dirty="0"/>
              <a:t>- для кандидатов, не прошедших конкурсный отбор, а также не допущенных к основному отбору по результатам предварительного отбора - имеющие заключение о профессиональной пригодности </a:t>
            </a:r>
            <a:r>
              <a:rPr lang="ru-RU" sz="2300" b="1" dirty="0"/>
              <a:t>«не рекомендуются - четвертая категория» </a:t>
            </a:r>
            <a:r>
              <a:rPr lang="ru-RU" sz="2300" dirty="0"/>
              <a:t>и имеющие ограничения по состоянию здоровья».</a:t>
            </a:r>
          </a:p>
        </p:txBody>
      </p:sp>
    </p:spTree>
    <p:extLst>
      <p:ext uri="{BB962C8B-B14F-4D97-AF65-F5344CB8AC3E}">
        <p14:creationId xmlns:p14="http://schemas.microsoft.com/office/powerpoint/2010/main" val="34935595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11" y="3789040"/>
            <a:ext cx="4213321" cy="29705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58" y="787759"/>
            <a:ext cx="4135225" cy="292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17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1344" y="1556792"/>
            <a:ext cx="7240022" cy="4392488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Университета во вкладке Военного учебного центра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dalgau</a:t>
            </a:r>
            <a:r>
              <a:rPr 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vuc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Поступающим в ВУЦ размещена информация: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Положение о проведении конкурсного отбора;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Заявление;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 Образец автобиографии;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4. Пример характеристики из деканата; 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spc="-6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5. Бланк на согласие на обработку персональных данных;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Памятка по порядку прохождения медицинского освидетельствования и профессионального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психологичес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-кого отбора в военном комиссариате; 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Буклет «Поступление в ВУЦ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ДальГАУ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217625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18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одежды</a:t>
            </a: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211444" y="1672823"/>
            <a:ext cx="3097168" cy="5107043"/>
            <a:chOff x="78383" y="-39704"/>
            <a:chExt cx="2187787" cy="362628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" y="-39704"/>
              <a:ext cx="1097280" cy="3599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D:\Моя папка\Дальгау\Зимняя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35" y="-13235"/>
              <a:ext cx="1143635" cy="35998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Рисунок 22" descr="D:\Моя папка\Дальгау\Без имени-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5" y="1671202"/>
            <a:ext cx="2991130" cy="5069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3575720" y="3878429"/>
            <a:ext cx="5060415" cy="2449693"/>
            <a:chOff x="0" y="0"/>
            <a:chExt cx="6386830" cy="2992755"/>
          </a:xfrm>
        </p:grpSpPr>
        <p:pic>
          <p:nvPicPr>
            <p:cNvPr id="30" name="Рисунок 29" descr="D:\Моя папка\Дальгау\Безымянный-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86830" cy="2992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1" name="Рисунок 30" descr="D:\Моя папка\Дальгау\Герб ДГАУ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10" y="2373630"/>
              <a:ext cx="558165" cy="596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-122770" y="1340768"/>
            <a:ext cx="369849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Повседневная форма одежды: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8616280" y="1268760"/>
            <a:ext cx="369849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Полевая форма одежды: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3577691" y="1056838"/>
            <a:ext cx="5050487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Военная форма одежды военнослужащих Вооруженных Сил Российской Федерации подразделяется по категориям военнослужащих и видам формы одежды на парадную, повседневную и полевую, а каждая из этих видов формы одежды по сезону - на летнюю и зимнюю.</a:t>
            </a:r>
          </a:p>
        </p:txBody>
      </p:sp>
    </p:spTree>
    <p:extLst>
      <p:ext uri="{BB962C8B-B14F-4D97-AF65-F5344CB8AC3E}">
        <p14:creationId xmlns:p14="http://schemas.microsoft.com/office/powerpoint/2010/main" val="33651006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img.tsargrad.tv/cache/2/4/68_rossii.jpg/w1056h594fil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5" y="-7938"/>
            <a:ext cx="1226343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12234653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2475E0-E23C-4DCF-B20D-F7DC34C3A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89384"/>
            <a:ext cx="11138396" cy="66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77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099" name="TextBox 16"/>
          <p:cNvSpPr txBox="1">
            <a:spLocks noChangeArrowheads="1"/>
          </p:cNvSpPr>
          <p:nvPr/>
        </p:nvSpPr>
        <p:spPr bwMode="auto">
          <a:xfrm>
            <a:off x="2672410" y="1188485"/>
            <a:ext cx="7345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BBD4DAA-1185-4B3D-8BD6-4108498A1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941513"/>
            <a:ext cx="11331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1608C8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1608C8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742950" indent="-742950" algn="ctr">
              <a:buFontTx/>
              <a:buAutoNum type="arabicParenR"/>
              <a:defRPr/>
            </a:pPr>
            <a:endParaRPr lang="ru-RU" sz="36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78388" y="76730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Военный учебный центр при Дальневосточном ГАУ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2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568" y="770881"/>
            <a:ext cx="794785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Военный учебный центр создан на основании: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352" y="1268760"/>
            <a:ext cx="116652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Распоряжения Правительства Российской Федерации от «23» декабря 2022 г. № 4109-р </a:t>
            </a:r>
            <a:br>
              <a:rPr lang="ru-RU" sz="2000" dirty="0"/>
            </a:br>
            <a:r>
              <a:rPr lang="ru-RU" sz="2000" dirty="0"/>
              <a:t>«О создании военных учебных центров при федеральных государственных образовательных организациях высшего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3933418"/>
            <a:ext cx="1166529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- отбор граждан для проведения военной подготовки в военном учебном центре;</a:t>
            </a:r>
          </a:p>
          <a:p>
            <a:pPr indent="531813" algn="just"/>
            <a:r>
              <a:rPr lang="ru-RU" sz="2000" dirty="0"/>
              <a:t>- реализация программ военной подготовки высококвалифицированных сержантов и солдат запаса, обладающих соответствующими военно-профессиональными компетенциями </a:t>
            </a:r>
            <a:br>
              <a:rPr lang="ru-RU" sz="2000" dirty="0"/>
            </a:br>
            <a:r>
              <a:rPr lang="ru-RU" sz="2000" dirty="0"/>
              <a:t>по военно-учетным специальностям;</a:t>
            </a:r>
          </a:p>
          <a:p>
            <a:pPr indent="531813" algn="just"/>
            <a:r>
              <a:rPr lang="ru-RU" sz="2000" dirty="0"/>
              <a:t>- ведение военно-политической, военно-патриотической работы и работы по военно-профессиональной ориентации граждан, проходящих обучение в военном учебном центре </a:t>
            </a:r>
            <a:br>
              <a:rPr lang="ru-RU" sz="2000" dirty="0"/>
            </a:br>
            <a:r>
              <a:rPr lang="ru-RU" sz="2000" dirty="0"/>
              <a:t>и других структурных подразделениях Университета;</a:t>
            </a:r>
          </a:p>
          <a:p>
            <a:pPr indent="531813" algn="just"/>
            <a:r>
              <a:rPr lang="ru-RU" sz="2000" dirty="0"/>
              <a:t>- реализация политики руководства Университета в области качества образования в рамках компетенции военного учебного центра.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352" y="2341329"/>
            <a:ext cx="116652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Приказа ректора университета от «30» декабря 2022 года № 393-о «О создании военного учебного центра при федеральном государственном бюджетном образовательном учреждении высшего образования «Дальневосточный государственный аграрный университет»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66931" y="3428150"/>
            <a:ext cx="961712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Основными задачами военного учебного центра являются: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img.tsargrad.tv/cache/2/4/68_rossii.jpg/w1056h594fil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5" y="-7938"/>
            <a:ext cx="1226343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12234653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10834" y="312753"/>
            <a:ext cx="3019719" cy="19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defTabSz="762000">
              <a:tabLst>
                <a:tab pos="2098675" algn="l"/>
              </a:tabLst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ВОЕННЫЙ </a:t>
            </a:r>
          </a:p>
          <a:p>
            <a:pPr defTabSz="762000">
              <a:tabLst>
                <a:tab pos="2098675" algn="l"/>
              </a:tabLst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УЧЕБНЫЙ ЦЕНТР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" y="71573"/>
            <a:ext cx="1766564" cy="2205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926471" y="2699125"/>
            <a:ext cx="8352928" cy="16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ЖЕЛАЕМ  УСПЕШНОГО</a:t>
            </a:r>
          </a:p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ПОСТУПЛЕНИЯ  В  ВОЕННЫЙ</a:t>
            </a:r>
          </a:p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УЧЕБНЫЙ  ЦЕНТР</a:t>
            </a:r>
          </a:p>
        </p:txBody>
      </p:sp>
    </p:spTree>
    <p:extLst>
      <p:ext uri="{BB962C8B-B14F-4D97-AF65-F5344CB8AC3E}">
        <p14:creationId xmlns:p14="http://schemas.microsoft.com/office/powerpoint/2010/main" val="369595547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3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2457"/>
              </p:ext>
            </p:extLst>
          </p:nvPr>
        </p:nvGraphicFramePr>
        <p:xfrm>
          <a:off x="1000571" y="1529325"/>
          <a:ext cx="10225133" cy="155003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366319">
                  <a:extLst>
                    <a:ext uri="{9D8B030D-6E8A-4147-A177-3AD203B41FA5}">
                      <a16:colId xmlns:a16="http://schemas.microsoft.com/office/drawing/2014/main" val="2387364574"/>
                    </a:ext>
                  </a:extLst>
                </a:gridCol>
                <a:gridCol w="4858814">
                  <a:extLst>
                    <a:ext uri="{9D8B030D-6E8A-4147-A177-3AD203B41FA5}">
                      <a16:colId xmlns:a16="http://schemas.microsoft.com/office/drawing/2014/main" val="3673260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Код военно-учетной специальности (ВУС)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2619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Направления подготовки сержантов запаса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3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100 182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Командир мотострелкового отделения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908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Направления подготовки солдат запаса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100 868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Старший стрелок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739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7712" y="764704"/>
            <a:ext cx="1019085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Военная подготовка проводится по военно-учетным специальностям в соответствии с программами военной подготовки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11447" y="4231487"/>
            <a:ext cx="8576841" cy="25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кандидатов для обучения по программам военной подготовки в Военном учебном центре Университета, устанавливается Министерством обороны Российской Федерации  и составит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чел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из них: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сержантов запаса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чел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ВУС - стрелковые 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командир отделения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 запаса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чел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ВУС - стрелковые 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старший стрелок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19336" y="3172979"/>
            <a:ext cx="8576841" cy="986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обучения в Военном учебном центре:</a:t>
            </a:r>
          </a:p>
          <a:p>
            <a:pPr algn="just" hangingPunct="0">
              <a:spcBef>
                <a:spcPts val="0"/>
              </a:spcBef>
              <a:buFontTx/>
              <a:buNone/>
            </a:pPr>
            <a:r>
              <a:rPr lang="ru-RU" sz="2000" b="1" kern="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  по подготовке сержантов запаса – 2 года;</a:t>
            </a:r>
          </a:p>
          <a:p>
            <a:pPr algn="just" hangingPunct="0">
              <a:spcBef>
                <a:spcPts val="0"/>
              </a:spcBef>
              <a:buFontTx/>
              <a:buNone/>
            </a:pPr>
            <a:r>
              <a:rPr lang="ru-RU" sz="2000" b="1" kern="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  по подготовке солдат запаса –  1,5 года.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 военном учебном центре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18125"/>
          <a:stretch/>
        </p:blipFill>
        <p:spPr>
          <a:xfrm>
            <a:off x="8834864" y="3371127"/>
            <a:ext cx="3168352" cy="32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004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4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6361" y="4215139"/>
            <a:ext cx="8273895" cy="2526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0" algn="just">
              <a:buFont typeface="Arial" panose="020B0604020202020204" pitchFamily="34" charset="0"/>
              <a:buNone/>
              <a:defRPr sz="2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177800"/>
            <a:r>
              <a:rPr lang="ru-RU" sz="2000" b="0" dirty="0"/>
              <a:t>Продолжительность учебных сборов – </a:t>
            </a:r>
            <a:r>
              <a:rPr lang="ru-RU" sz="2000" dirty="0">
                <a:solidFill>
                  <a:srgbClr val="FF0000"/>
                </a:solidFill>
              </a:rPr>
              <a:t>30 суток</a:t>
            </a:r>
            <a:r>
              <a:rPr lang="ru-RU" sz="2000" b="0" dirty="0"/>
              <a:t>.</a:t>
            </a:r>
          </a:p>
          <a:p>
            <a:pPr indent="177800"/>
            <a:r>
              <a:rPr lang="ru-RU" sz="2000" b="0" dirty="0"/>
              <a:t>Учебное время (продолжительность занятий) на учебных сборах распределяется следующим образом:</a:t>
            </a:r>
          </a:p>
          <a:p>
            <a:pPr indent="177800"/>
            <a:r>
              <a:rPr lang="ru-RU" sz="2000" b="0" dirty="0"/>
              <a:t>- </a:t>
            </a:r>
            <a:r>
              <a:rPr lang="ru-RU" sz="2000" dirty="0">
                <a:solidFill>
                  <a:srgbClr val="0000CC"/>
                </a:solidFill>
              </a:rPr>
              <a:t>1 день </a:t>
            </a:r>
            <a:r>
              <a:rPr lang="ru-RU" sz="2000" b="0" dirty="0"/>
              <a:t>на устройство и организацию внутренней службы по прибытии в воинскую часть;</a:t>
            </a:r>
          </a:p>
          <a:p>
            <a:pPr indent="177800"/>
            <a:r>
              <a:rPr lang="ru-RU" sz="2000" b="0" dirty="0"/>
              <a:t>- </a:t>
            </a:r>
            <a:r>
              <a:rPr lang="ru-RU" sz="2000" dirty="0">
                <a:solidFill>
                  <a:srgbClr val="0000CC"/>
                </a:solidFill>
              </a:rPr>
              <a:t>28 дней </a:t>
            </a:r>
            <a:r>
              <a:rPr lang="ru-RU" sz="2000" b="0" dirty="0"/>
              <a:t>на боевую подготовку, военно-политическую подготовку;</a:t>
            </a:r>
          </a:p>
          <a:p>
            <a:pPr indent="177800"/>
            <a:r>
              <a:rPr lang="ru-RU" sz="2000" b="0" dirty="0"/>
              <a:t>- </a:t>
            </a:r>
            <a:r>
              <a:rPr lang="ru-RU" sz="2000" dirty="0">
                <a:solidFill>
                  <a:srgbClr val="0000CC"/>
                </a:solidFill>
              </a:rPr>
              <a:t>1 день </a:t>
            </a:r>
            <a:r>
              <a:rPr lang="ru-RU" sz="2000" b="0" dirty="0"/>
              <a:t>на обслуживание и сдачу вооружения, техники и имущества.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9338" y="2802274"/>
            <a:ext cx="1194248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Учебные занятия в военном учебном центре проводятся методом </a:t>
            </a:r>
            <a:r>
              <a:rPr lang="ru-RU" sz="2000" b="1" dirty="0">
                <a:solidFill>
                  <a:srgbClr val="FF0000"/>
                </a:solidFill>
              </a:rPr>
              <a:t>«военного дня» </a:t>
            </a:r>
            <a:r>
              <a:rPr lang="ru-RU" sz="2000" dirty="0"/>
              <a:t>продолжительностью </a:t>
            </a:r>
            <a:r>
              <a:rPr lang="ru-RU" sz="2000" b="1" dirty="0">
                <a:solidFill>
                  <a:srgbClr val="0000CC"/>
                </a:solidFill>
              </a:rPr>
              <a:t>9 академических часов</a:t>
            </a:r>
            <a:r>
              <a:rPr lang="ru-RU" sz="2000" dirty="0"/>
              <a:t>, из которых </a:t>
            </a:r>
            <a:r>
              <a:rPr lang="ru-RU" sz="2000" b="1" dirty="0">
                <a:solidFill>
                  <a:srgbClr val="0000CC"/>
                </a:solidFill>
              </a:rPr>
              <a:t>6 часов </a:t>
            </a:r>
            <a:r>
              <a:rPr lang="ru-RU" sz="2000" dirty="0"/>
              <a:t>отводятся на учебные занятия, </a:t>
            </a:r>
            <a:r>
              <a:rPr lang="ru-RU" sz="2000" b="1" dirty="0">
                <a:solidFill>
                  <a:srgbClr val="0000CC"/>
                </a:solidFill>
              </a:rPr>
              <a:t>2 часа </a:t>
            </a:r>
            <a:r>
              <a:rPr lang="ru-RU" sz="2000" dirty="0"/>
              <a:t>– на самостоятельную работу, </a:t>
            </a:r>
            <a:r>
              <a:rPr lang="ru-RU" sz="2000" b="1" dirty="0">
                <a:solidFill>
                  <a:srgbClr val="0000CC"/>
                </a:solidFill>
              </a:rPr>
              <a:t>1 час </a:t>
            </a:r>
            <a:r>
              <a:rPr lang="ru-RU" sz="2000" dirty="0"/>
              <a:t>– на воспитательную и организационную работу, тренировки.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6360" y="1389409"/>
            <a:ext cx="119353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- для граждан, обучающихся по программе военной подготовки сержантов запаса – 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360 часов</a:t>
            </a:r>
            <a:r>
              <a:rPr lang="ru-RU" sz="2000" dirty="0"/>
              <a:t> аудиторных занятий и </a:t>
            </a:r>
            <a:r>
              <a:rPr lang="ru-RU" sz="2000" b="1" dirty="0">
                <a:solidFill>
                  <a:srgbClr val="FF0000"/>
                </a:solidFill>
              </a:rPr>
              <a:t>144 часа </a:t>
            </a:r>
            <a:r>
              <a:rPr lang="ru-RU" sz="2000" dirty="0"/>
              <a:t>учебного времени на учебных сборах; </a:t>
            </a:r>
          </a:p>
          <a:p>
            <a:pPr indent="531813" algn="just"/>
            <a:r>
              <a:rPr lang="ru-RU" sz="2000" dirty="0"/>
              <a:t>- для граждан, обучающихся по программе военной подготовки солдат запаса – 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270 часов </a:t>
            </a:r>
            <a:r>
              <a:rPr lang="ru-RU" sz="2000" dirty="0"/>
              <a:t>аудиторных занятий и </a:t>
            </a:r>
            <a:r>
              <a:rPr lang="ru-RU" sz="2000" b="1" dirty="0">
                <a:solidFill>
                  <a:srgbClr val="FF0000"/>
                </a:solidFill>
              </a:rPr>
              <a:t>144 часа </a:t>
            </a:r>
            <a:r>
              <a:rPr lang="ru-RU" sz="2000" dirty="0"/>
              <a:t>учебного времени на учебных сборах.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69847" y="836712"/>
            <a:ext cx="6169781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На военную подготовку отводится: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 военном учебном центре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6816"/>
          <a:stretch/>
        </p:blipFill>
        <p:spPr>
          <a:xfrm>
            <a:off x="8573808" y="4215138"/>
            <a:ext cx="3487942" cy="25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136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4" y="1270707"/>
            <a:ext cx="2770655" cy="5373623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00922" y="5413491"/>
            <a:ext cx="8620780" cy="1280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0" algn="just">
              <a:buFont typeface="Arial" panose="020B0604020202020204" pitchFamily="34" charset="0"/>
              <a:buNone/>
              <a:defRPr sz="2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358775">
              <a:lnSpc>
                <a:spcPct val="95000"/>
              </a:lnSpc>
            </a:pPr>
            <a:r>
              <a:rPr lang="ru-RU" sz="2100" b="0" dirty="0"/>
              <a:t>Отбор проводится среди кандидатов, которые </a:t>
            </a:r>
            <a:r>
              <a:rPr lang="ru-RU" sz="2100" dirty="0">
                <a:solidFill>
                  <a:srgbClr val="FF0000"/>
                </a:solidFill>
              </a:rPr>
              <a:t>по состоянию </a:t>
            </a:r>
            <a:br>
              <a:rPr lang="ru-RU" sz="2100" dirty="0">
                <a:solidFill>
                  <a:srgbClr val="FF0000"/>
                </a:solidFill>
              </a:rPr>
            </a:br>
            <a:r>
              <a:rPr lang="ru-RU" sz="2100" dirty="0">
                <a:solidFill>
                  <a:srgbClr val="FF0000"/>
                </a:solidFill>
              </a:rPr>
              <a:t>на 01 сентября текущего года </a:t>
            </a:r>
            <a:r>
              <a:rPr lang="ru-RU" sz="2100" dirty="0">
                <a:solidFill>
                  <a:srgbClr val="0033CC"/>
                </a:solidFill>
              </a:rPr>
              <a:t>являются обучающимися </a:t>
            </a:r>
            <a:br>
              <a:rPr lang="ru-RU" sz="2100" dirty="0">
                <a:solidFill>
                  <a:srgbClr val="0033CC"/>
                </a:solidFill>
              </a:rPr>
            </a:br>
            <a:r>
              <a:rPr lang="ru-RU" sz="2100" dirty="0">
                <a:solidFill>
                  <a:srgbClr val="0033CC"/>
                </a:solidFill>
              </a:rPr>
              <a:t>2 курса </a:t>
            </a:r>
            <a:r>
              <a:rPr lang="ru-RU" sz="2100" b="0" dirty="0"/>
              <a:t>по основной профессиональной образовательной программе высшего образования бакалавриата и специалитета.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7688" y="980728"/>
            <a:ext cx="8634014" cy="2548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358775" algn="just">
              <a:lnSpc>
                <a:spcPct val="95000"/>
              </a:lnSpc>
            </a:pPr>
            <a:r>
              <a:rPr lang="ru-RU" sz="2100" dirty="0"/>
              <a:t>Обучающиеся в Университете, являющиеся гражданами Российской Федерации </a:t>
            </a:r>
            <a:r>
              <a:rPr lang="ru-RU" sz="2100" b="1" dirty="0">
                <a:solidFill>
                  <a:srgbClr val="0033CC"/>
                </a:solidFill>
              </a:rPr>
              <a:t>до достижения ими 30-летнего возраста</a:t>
            </a:r>
            <a:r>
              <a:rPr lang="ru-RU" sz="2100" dirty="0"/>
              <a:t>, по состоянию на момент издания приказа ректора Университета </a:t>
            </a:r>
            <a:br>
              <a:rPr lang="ru-RU" sz="2100" dirty="0"/>
            </a:br>
            <a:r>
              <a:rPr lang="ru-RU" sz="2100" dirty="0"/>
              <a:t>о допуске к военной подготовке в Военном учебном центре, изъявившие желание в процессе обучения по основной профессиональной образовательной программе пройти военную подготовку в Военном учебном центре, </a:t>
            </a:r>
            <a:r>
              <a:rPr lang="ru-RU" sz="2100" b="1" dirty="0">
                <a:solidFill>
                  <a:srgbClr val="FF0000"/>
                </a:solidFill>
              </a:rPr>
              <a:t>проходят отбор </a:t>
            </a:r>
            <a:br>
              <a:rPr lang="ru-RU" sz="2100" b="1" dirty="0">
                <a:solidFill>
                  <a:srgbClr val="FF0000"/>
                </a:solidFill>
              </a:rPr>
            </a:br>
            <a:r>
              <a:rPr lang="ru-RU" sz="2100" b="1" dirty="0">
                <a:solidFill>
                  <a:srgbClr val="FF0000"/>
                </a:solidFill>
              </a:rPr>
              <a:t>на конкурсной основе</a:t>
            </a:r>
            <a:r>
              <a:rPr lang="ru-RU" sz="21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7134" y="3645024"/>
            <a:ext cx="8630910" cy="1652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dirty="0"/>
              <a:t>Кандидаты, проходящие обучение за счет </a:t>
            </a:r>
            <a:r>
              <a:rPr lang="ru-RU" b="1" dirty="0">
                <a:solidFill>
                  <a:srgbClr val="0033CC"/>
                </a:solidFill>
              </a:rPr>
              <a:t>бюджетных</a:t>
            </a:r>
            <a:r>
              <a:rPr lang="ru-RU" dirty="0"/>
              <a:t> ассигнований федерального бюджета и обучающиеся </a:t>
            </a:r>
            <a:br>
              <a:rPr lang="ru-RU" dirty="0"/>
            </a:br>
            <a:r>
              <a:rPr lang="ru-RU" b="1" dirty="0">
                <a:solidFill>
                  <a:srgbClr val="0033CC"/>
                </a:solidFill>
              </a:rPr>
              <a:t>по договорам </a:t>
            </a:r>
            <a:r>
              <a:rPr lang="ru-RU" dirty="0"/>
              <a:t>об оказании платных образовательных услуг, </a:t>
            </a:r>
            <a:r>
              <a:rPr lang="ru-RU" b="1" dirty="0">
                <a:solidFill>
                  <a:srgbClr val="0033CC"/>
                </a:solidFill>
              </a:rPr>
              <a:t>принимают равное на общих основаниях участие </a:t>
            </a:r>
            <a:br>
              <a:rPr lang="ru-RU" b="1" dirty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</a:rPr>
              <a:t>в конкурсном отборе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5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26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6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6302" y="2924944"/>
            <a:ext cx="8597277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Отбор состоит из предварительного и конкурсного отбора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91345" y="3872041"/>
            <a:ext cx="5789413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173038" algn="just"/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Предварительный отбор </a:t>
            </a:r>
            <a:r>
              <a:rPr lang="ru-RU" sz="2000" b="1" dirty="0"/>
              <a:t>проводится </a:t>
            </a:r>
            <a:br>
              <a:rPr lang="ru-RU" sz="2000" b="1" dirty="0"/>
            </a:br>
            <a:r>
              <a:rPr lang="ru-RU" sz="2000" b="1" dirty="0"/>
              <a:t>в военном комиссариате по месту пребывания гражданина на воинском учете и включает:</a:t>
            </a:r>
            <a:endParaRPr lang="ru-RU" sz="2000" dirty="0"/>
          </a:p>
          <a:p>
            <a:pPr indent="173038" algn="just"/>
            <a:r>
              <a:rPr lang="ru-RU" sz="2000" dirty="0"/>
              <a:t> - медицинское освидетельствование;</a:t>
            </a:r>
          </a:p>
          <a:p>
            <a:pPr indent="173038" algn="just"/>
            <a:r>
              <a:rPr lang="ru-RU" sz="2000" dirty="0"/>
              <a:t> - профессиональный психологический отбор.</a:t>
            </a:r>
          </a:p>
          <a:p>
            <a:pPr indent="173038" algn="just"/>
            <a:r>
              <a:rPr lang="ru-RU" sz="2000" dirty="0"/>
              <a:t>Кандидаты прошедшие предварительный отбор и </a:t>
            </a:r>
            <a:r>
              <a:rPr lang="ru-RU" sz="2000" b="1" dirty="0">
                <a:solidFill>
                  <a:srgbClr val="FF0000"/>
                </a:solidFill>
              </a:rPr>
              <a:t>признанные годными к военной службе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0033CC"/>
                </a:solidFill>
              </a:rPr>
              <a:t>допускаются к конкурсному отбору.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19664" y="3872042"/>
            <a:ext cx="548099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just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Конкурсный отбор</a:t>
            </a:r>
            <a:r>
              <a:rPr lang="ru-RU" sz="2000" b="1" dirty="0"/>
              <a:t> проводится </a:t>
            </a:r>
            <a:r>
              <a:rPr lang="ru-RU" sz="2000" b="1" dirty="0" err="1"/>
              <a:t>непос-редственно</a:t>
            </a:r>
            <a:r>
              <a:rPr lang="ru-RU" sz="2000" b="1" dirty="0"/>
              <a:t> в Университете и включает:</a:t>
            </a:r>
            <a:endParaRPr lang="ru-RU" sz="2000" dirty="0"/>
          </a:p>
          <a:p>
            <a:pPr indent="358775" algn="just">
              <a:spcBef>
                <a:spcPts val="0"/>
              </a:spcBef>
            </a:pPr>
            <a:r>
              <a:rPr lang="ru-RU" sz="2000" dirty="0"/>
              <a:t>- изучение результатов </a:t>
            </a:r>
            <a:r>
              <a:rPr lang="ru-RU" sz="2000" dirty="0" err="1"/>
              <a:t>предваритель-ного</a:t>
            </a:r>
            <a:r>
              <a:rPr lang="ru-RU" sz="2000" dirty="0"/>
              <a:t> отбора кандидатов;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/>
              <a:t>- изучение текущей успеваемости </a:t>
            </a:r>
            <a:r>
              <a:rPr lang="ru-RU" sz="2000" dirty="0" err="1"/>
              <a:t>кан-дидатов</a:t>
            </a:r>
            <a:r>
              <a:rPr lang="ru-RU" sz="2000" dirty="0"/>
              <a:t>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/>
              <a:t>- проверку и оценку уровня физической подготовленности кандидатов;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/>
              <a:t>- степень мотивации к военной службе.</a:t>
            </a:r>
          </a:p>
        </p:txBody>
      </p:sp>
      <p:sp>
        <p:nvSpPr>
          <p:cNvPr id="21" name="Стрелка вниз 12"/>
          <p:cNvSpPr>
            <a:spLocks noChangeArrowheads="1"/>
          </p:cNvSpPr>
          <p:nvPr/>
        </p:nvSpPr>
        <p:spPr bwMode="auto">
          <a:xfrm>
            <a:off x="2937582" y="3427445"/>
            <a:ext cx="484187" cy="378509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1600" dirty="0">
              <a:latin typeface="Times New Roman Cyr" pitchFamily="18" charset="0"/>
            </a:endParaRPr>
          </a:p>
        </p:txBody>
      </p:sp>
      <p:sp>
        <p:nvSpPr>
          <p:cNvPr id="23" name="Стрелка вниз 17"/>
          <p:cNvSpPr>
            <a:spLocks noChangeArrowheads="1"/>
          </p:cNvSpPr>
          <p:nvPr/>
        </p:nvSpPr>
        <p:spPr bwMode="auto">
          <a:xfrm rot="-5400000">
            <a:off x="5971605" y="5407008"/>
            <a:ext cx="557212" cy="4524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1600" dirty="0">
              <a:latin typeface="Times New Roman Cyr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901658"/>
            <a:ext cx="10152157" cy="1879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00CC"/>
                </a:solidFill>
              </a:rPr>
              <a:t>Порядок проведения отбора и создания конкурсной комиссии определен: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приказом Министерства обороны Российской Федерации и Министерства науки </a:t>
            </a:r>
            <a:br>
              <a:rPr lang="ru-RU" sz="2000" dirty="0"/>
            </a:br>
            <a:r>
              <a:rPr lang="ru-RU" sz="2000" dirty="0"/>
              <a:t>и высшего образования Российской Федерации от 26.08.2020 г. № 400;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положением о порядке приема граждан РФ в ВУЦ при ФГБОУ ВО </a:t>
            </a:r>
            <a:r>
              <a:rPr lang="ru-RU" sz="2000" dirty="0" err="1"/>
              <a:t>ДальГАУ</a:t>
            </a:r>
            <a:r>
              <a:rPr lang="ru-RU" sz="2000" dirty="0"/>
              <a:t> на обучение по программам военной подготовки сержантов и солдат запаса веденным в действие приказом ректора Университета от 24.01.2023 г. № 22-о. </a:t>
            </a: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0326126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7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48923" y="4797152"/>
            <a:ext cx="11665296" cy="1953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just"/>
            <a:r>
              <a:rPr lang="ru-RU" sz="2000" dirty="0"/>
              <a:t>- не соответствующие требованиям, предъявляемым к гражданам, поступающим на военную службу по контракту; </a:t>
            </a:r>
          </a:p>
          <a:p>
            <a:pPr indent="358775" algn="just"/>
            <a:r>
              <a:rPr lang="ru-RU" sz="2000" dirty="0"/>
              <a:t>- в отношении которых вынесен обвинительный приговор и которым назначено наказание;</a:t>
            </a:r>
          </a:p>
          <a:p>
            <a:pPr indent="358775" algn="just"/>
            <a:r>
              <a:rPr lang="ru-RU" sz="2000" dirty="0"/>
              <a:t>- в отношении которых ведется дознание, либо предварительное следствие, или уголовное дело в отношении которых передано в суд; </a:t>
            </a:r>
          </a:p>
          <a:p>
            <a:pPr indent="358775" algn="just"/>
            <a:r>
              <a:rPr lang="ru-RU" sz="2000" dirty="0"/>
              <a:t>- имеющие неснятую или непогашенную судимость за совершение преступления.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764704"/>
            <a:ext cx="10087119" cy="1634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Преимущественным правом </a:t>
            </a:r>
            <a:r>
              <a:rPr lang="ru-RU" altLang="ru-RU" sz="2000" dirty="0"/>
              <a:t>при проведении конкурсного  отбора пользуются кандидаты из числа: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детей сирот;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детей, оставшихся без попечения родителей;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членов семей военнослужащих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3352" y="2479702"/>
            <a:ext cx="11665296" cy="13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b="1" dirty="0">
                <a:solidFill>
                  <a:srgbClr val="0033CC"/>
                </a:solidFill>
              </a:rPr>
              <a:t>Данная категория кандидатов предоставляет соответствующие документы, подтверждающие преимущественное право.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Преимущественное право кандидаты имеют при успешном прохождении предварительного и основного отбора.</a:t>
            </a:r>
            <a:endParaRPr lang="ru-RU" altLang="ru-RU" sz="2000" b="1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66315" y="4081604"/>
            <a:ext cx="10873240" cy="7155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ctr"/>
            <a:r>
              <a:rPr lang="ru-RU" sz="2000" b="1" dirty="0">
                <a:solidFill>
                  <a:schemeClr val="bg1"/>
                </a:solidFill>
              </a:rPr>
              <a:t>НЕ МОГУТ УЧАСТВОВАТЬ В КОНКУРСНОМ ОТБОРЕ ДЛЯ ДОПУСКА К ВОЕННОЙ ПОДГОТОВКЕ В ВОЕННОМ УЧЕБНОМ ЦЕНТРЕ ОБУЧАЮЩИЕСЯ: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21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8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1124744"/>
            <a:ext cx="10087119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ПРЕДВАРИТЕЛЬНЫЙ ОТБОР ПРОВОДИТСЯ:</a:t>
            </a:r>
          </a:p>
          <a:p>
            <a:pPr indent="0" algn="ctr"/>
            <a:endParaRPr lang="ru-RU" sz="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 апреле-июле </a:t>
            </a:r>
            <a:r>
              <a:rPr lang="ru-RU" dirty="0"/>
              <a:t>- для начинающих обучение в Военном учебном центре 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в сентябре </a:t>
            </a:r>
            <a:r>
              <a:rPr lang="ru-RU" dirty="0"/>
              <a:t>текущего года; </a:t>
            </a:r>
          </a:p>
          <a:p>
            <a:r>
              <a:rPr lang="ru-RU" b="1" dirty="0">
                <a:solidFill>
                  <a:srgbClr val="0000CC"/>
                </a:solidFill>
              </a:rPr>
              <a:t>в октябре-декабре </a:t>
            </a:r>
            <a:r>
              <a:rPr lang="ru-RU" dirty="0"/>
              <a:t>- для начинающих обучение в Военном учебном центре </a:t>
            </a:r>
            <a:r>
              <a:rPr lang="ru-RU" b="1" dirty="0">
                <a:solidFill>
                  <a:srgbClr val="0000CC"/>
                </a:solidFill>
              </a:rPr>
              <a:t>в феврале </a:t>
            </a:r>
            <a:r>
              <a:rPr lang="ru-RU" dirty="0"/>
              <a:t>следующего года.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5725" y="2993933"/>
            <a:ext cx="11354420" cy="3531411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Мероприятия предварительного отбора:</a:t>
            </a:r>
          </a:p>
          <a:p>
            <a:r>
              <a:rPr lang="ru-RU" dirty="0"/>
              <a:t>1. Подача заявлений установленной формы на имя ректора Университета; </a:t>
            </a:r>
          </a:p>
          <a:p>
            <a:r>
              <a:rPr lang="ru-RU" dirty="0"/>
              <a:t>2. Составление в Военном учебном центре списка кандидатов и утверждение списка ректором Университета; </a:t>
            </a:r>
          </a:p>
          <a:p>
            <a:r>
              <a:rPr lang="ru-RU" dirty="0"/>
              <a:t>3. Прохождение диагностических исследований;</a:t>
            </a:r>
          </a:p>
          <a:p>
            <a:r>
              <a:rPr lang="ru-RU" dirty="0"/>
              <a:t>4. Направление начальником Военного учебного центра кандидатов, с выдачей письменного направления, в военный комиссариат по месту пребывания на воинском учете;</a:t>
            </a:r>
          </a:p>
          <a:p>
            <a:r>
              <a:rPr lang="ru-RU" dirty="0"/>
              <a:t>5. Прохождение медицинского освидетельствования военно-врачебной комиссией для определения годности по состоянию здоровья к военной службе и проведения профессионального психологического отбора.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917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9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368152"/>
            <a:ext cx="11593288" cy="5661248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/>
              </a:rPr>
              <a:t>Вместе с заявлением 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обучающийся представляет в «файле» комплект документов:</a:t>
            </a:r>
            <a:endParaRPr lang="ru-RU" sz="2000" b="1" dirty="0"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ксерокопия 1-ой страницы и страницы с регистрацией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паспорта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гражданина </a:t>
            </a:r>
            <a:br>
              <a:rPr lang="ru-RU" sz="2000" dirty="0">
                <a:solidFill>
                  <a:srgbClr val="181818"/>
                </a:solidFill>
                <a:ea typeface="Calibri"/>
              </a:rPr>
            </a:br>
            <a:r>
              <a:rPr lang="ru-RU" sz="2000" dirty="0">
                <a:solidFill>
                  <a:srgbClr val="181818"/>
                </a:solidFill>
                <a:ea typeface="Calibri"/>
              </a:rPr>
              <a:t>РФ (на одном листе формата А-4);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ксерокопия 1-ого и 2-ого разворота (на одном листе формата А-4)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удостоверения гражданина, подлежащего призыву на военную службу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(приписное свидетельство); 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a typeface="Calibri"/>
              </a:rPr>
              <a:t>автобиография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в 2 экземплярах (рукописная и печатная);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ксерокопия разворота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студенческого билета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надлежаще оформленного подписями </a:t>
            </a:r>
            <a:br>
              <a:rPr lang="ru-RU" sz="2000" dirty="0">
                <a:solidFill>
                  <a:srgbClr val="181818"/>
                </a:solidFill>
                <a:ea typeface="Calibri"/>
              </a:rPr>
            </a:br>
            <a:r>
              <a:rPr lang="ru-RU" sz="2000" dirty="0">
                <a:solidFill>
                  <a:srgbClr val="181818"/>
                </a:solidFill>
                <a:ea typeface="Calibri"/>
              </a:rPr>
              <a:t>и печатями в учебном офисе факультета (отделения); 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заверенная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характеристика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из деканата с печатью в 2 экземплярах; 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четыре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фотографии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размером 4,5x6 см. на матовой бумаге (аккуратная причёска, без головного убора, тёмный костюм, светлая однотонная рубашка, однотонный галстук). 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spc="-60" dirty="0">
                <a:solidFill>
                  <a:srgbClr val="181818"/>
                </a:solidFill>
                <a:ea typeface="Calibri"/>
              </a:rPr>
              <a:t>согласие на обработку персональных данных </a:t>
            </a:r>
            <a:r>
              <a:rPr lang="ru-RU" sz="2000" spc="-60" dirty="0">
                <a:solidFill>
                  <a:srgbClr val="181818"/>
                </a:solidFill>
                <a:ea typeface="Calibri"/>
              </a:rPr>
              <a:t>(заполняется в Военном учебном центре);</a:t>
            </a: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a typeface="Calibri"/>
              </a:rPr>
              <a:t>документы, предоставляющие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преимущественное право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для допуска к военной подготовке в Военном учебном центре;</a:t>
            </a: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/>
              <a:t>справку об отсутствии (наличии) судимости</a:t>
            </a:r>
            <a:r>
              <a:rPr lang="ru-RU" sz="2000" dirty="0">
                <a:solidFill>
                  <a:srgbClr val="181818"/>
                </a:solidFill>
              </a:rPr>
              <a:t>;</a:t>
            </a:r>
            <a:endParaRPr lang="ru-RU" sz="2000" dirty="0">
              <a:ea typeface="Calibri"/>
            </a:endParaRP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a typeface="Times New Roman"/>
              </a:rPr>
              <a:t>картонную папку (скоросшиватель) </a:t>
            </a:r>
            <a:r>
              <a:rPr lang="ru-RU" sz="2000" dirty="0">
                <a:solidFill>
                  <a:srgbClr val="181818"/>
                </a:solidFill>
                <a:ea typeface="Times New Roman"/>
              </a:rPr>
              <a:t>для формирования личного дела.</a:t>
            </a:r>
            <a:endParaRPr lang="ru-RU" sz="20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Для проверки подлинности данных вместе с перечисленными ксерокопиями документов представляются оригиналы документов.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60280" y="936104"/>
            <a:ext cx="359943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</a:t>
            </a:r>
          </a:p>
          <a:p>
            <a:pPr indent="0"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76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</TotalTime>
  <Words>1208</Words>
  <Application>Microsoft Office PowerPoint</Application>
  <PresentationFormat>Широкоэкранный</PresentationFormat>
  <Paragraphs>222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Symbol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123321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7  Боевая готовность военнослужащего</dc:title>
  <dc:creator>Россиянин</dc:creator>
  <cp:lastModifiedBy>User</cp:lastModifiedBy>
  <cp:revision>455</cp:revision>
  <dcterms:created xsi:type="dcterms:W3CDTF">2006-07-29T14:13:10Z</dcterms:created>
  <dcterms:modified xsi:type="dcterms:W3CDTF">2024-05-16T07:13:16Z</dcterms:modified>
</cp:coreProperties>
</file>